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1" r:id="rId2"/>
  </p:sldIdLst>
  <p:sldSz cx="6858000" cy="9906000" type="A4"/>
  <p:notesSz cx="6669088" cy="9775825"/>
  <p:defaultTextStyle>
    <a:defPPr>
      <a:defRPr lang="ru-RU"/>
    </a:defPPr>
    <a:lvl1pPr marL="0" algn="l" defTabSz="923964" rtl="0" eaLnBrk="1" latinLnBrk="0" hangingPunct="1">
      <a:defRPr sz="1819" kern="1200">
        <a:solidFill>
          <a:schemeClr val="tx1"/>
        </a:solidFill>
        <a:latin typeface="+mn-lt"/>
        <a:ea typeface="+mn-ea"/>
        <a:cs typeface="+mn-cs"/>
      </a:defRPr>
    </a:lvl1pPr>
    <a:lvl2pPr marL="461981" algn="l" defTabSz="923964" rtl="0" eaLnBrk="1" latinLnBrk="0" hangingPunct="1">
      <a:defRPr sz="1819" kern="1200">
        <a:solidFill>
          <a:schemeClr val="tx1"/>
        </a:solidFill>
        <a:latin typeface="+mn-lt"/>
        <a:ea typeface="+mn-ea"/>
        <a:cs typeface="+mn-cs"/>
      </a:defRPr>
    </a:lvl2pPr>
    <a:lvl3pPr marL="923964" algn="l" defTabSz="923964" rtl="0" eaLnBrk="1" latinLnBrk="0" hangingPunct="1">
      <a:defRPr sz="1819" kern="1200">
        <a:solidFill>
          <a:schemeClr val="tx1"/>
        </a:solidFill>
        <a:latin typeface="+mn-lt"/>
        <a:ea typeface="+mn-ea"/>
        <a:cs typeface="+mn-cs"/>
      </a:defRPr>
    </a:lvl3pPr>
    <a:lvl4pPr marL="1385946" algn="l" defTabSz="923964" rtl="0" eaLnBrk="1" latinLnBrk="0" hangingPunct="1">
      <a:defRPr sz="1819" kern="1200">
        <a:solidFill>
          <a:schemeClr val="tx1"/>
        </a:solidFill>
        <a:latin typeface="+mn-lt"/>
        <a:ea typeface="+mn-ea"/>
        <a:cs typeface="+mn-cs"/>
      </a:defRPr>
    </a:lvl4pPr>
    <a:lvl5pPr marL="1847927" algn="l" defTabSz="923964" rtl="0" eaLnBrk="1" latinLnBrk="0" hangingPunct="1">
      <a:defRPr sz="1819" kern="1200">
        <a:solidFill>
          <a:schemeClr val="tx1"/>
        </a:solidFill>
        <a:latin typeface="+mn-lt"/>
        <a:ea typeface="+mn-ea"/>
        <a:cs typeface="+mn-cs"/>
      </a:defRPr>
    </a:lvl5pPr>
    <a:lvl6pPr marL="2309908" algn="l" defTabSz="923964" rtl="0" eaLnBrk="1" latinLnBrk="0" hangingPunct="1">
      <a:defRPr sz="1819" kern="1200">
        <a:solidFill>
          <a:schemeClr val="tx1"/>
        </a:solidFill>
        <a:latin typeface="+mn-lt"/>
        <a:ea typeface="+mn-ea"/>
        <a:cs typeface="+mn-cs"/>
      </a:defRPr>
    </a:lvl6pPr>
    <a:lvl7pPr marL="2771890" algn="l" defTabSz="923964" rtl="0" eaLnBrk="1" latinLnBrk="0" hangingPunct="1">
      <a:defRPr sz="1819" kern="1200">
        <a:solidFill>
          <a:schemeClr val="tx1"/>
        </a:solidFill>
        <a:latin typeface="+mn-lt"/>
        <a:ea typeface="+mn-ea"/>
        <a:cs typeface="+mn-cs"/>
      </a:defRPr>
    </a:lvl7pPr>
    <a:lvl8pPr marL="3233872" algn="l" defTabSz="923964" rtl="0" eaLnBrk="1" latinLnBrk="0" hangingPunct="1">
      <a:defRPr sz="1819" kern="1200">
        <a:solidFill>
          <a:schemeClr val="tx1"/>
        </a:solidFill>
        <a:latin typeface="+mn-lt"/>
        <a:ea typeface="+mn-ea"/>
        <a:cs typeface="+mn-cs"/>
      </a:defRPr>
    </a:lvl8pPr>
    <a:lvl9pPr marL="3695852" algn="l" defTabSz="923964" rtl="0" eaLnBrk="1" latinLnBrk="0" hangingPunct="1">
      <a:defRPr sz="181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32" userDrawn="1">
          <p15:clr>
            <a:srgbClr val="A4A3A4"/>
          </p15:clr>
        </p15:guide>
        <p15:guide id="3" orient="horz" pos="3953" userDrawn="1">
          <p15:clr>
            <a:srgbClr val="A4A3A4"/>
          </p15:clr>
        </p15:guide>
        <p15:guide id="4" orient="horz" pos="5200" userDrawn="1">
          <p15:clr>
            <a:srgbClr val="A4A3A4"/>
          </p15:clr>
        </p15:guide>
        <p15:guide id="5" pos="14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9CD2"/>
    <a:srgbClr val="0670B7"/>
    <a:srgbClr val="9DB4E0"/>
    <a:srgbClr val="D6E8F4"/>
    <a:srgbClr val="0E77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4660"/>
  </p:normalViewPr>
  <p:slideViewPr>
    <p:cSldViewPr snapToGrid="0">
      <p:cViewPr varScale="1">
        <p:scale>
          <a:sx n="81" d="100"/>
          <a:sy n="81" d="100"/>
        </p:scale>
        <p:origin x="3000" y="60"/>
      </p:cViewPr>
      <p:guideLst>
        <p:guide pos="232"/>
        <p:guide orient="horz" pos="3953"/>
        <p:guide orient="horz" pos="5200"/>
        <p:guide pos="14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C735-9465-446E-A291-AE85B1E28EDC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BA8C-D4A7-4E94-8704-9085AA7BAF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569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C735-9465-446E-A291-AE85B1E28EDC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BA8C-D4A7-4E94-8704-9085AA7BAF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204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C735-9465-446E-A291-AE85B1E28EDC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BA8C-D4A7-4E94-8704-9085AA7BAF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019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C735-9465-446E-A291-AE85B1E28EDC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BA8C-D4A7-4E94-8704-9085AA7BAF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768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C735-9465-446E-A291-AE85B1E28EDC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BA8C-D4A7-4E94-8704-9085AA7BAF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23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C735-9465-446E-A291-AE85B1E28EDC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BA8C-D4A7-4E94-8704-9085AA7BAF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16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C735-9465-446E-A291-AE85B1E28EDC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BA8C-D4A7-4E94-8704-9085AA7BAF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93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C735-9465-446E-A291-AE85B1E28EDC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BA8C-D4A7-4E94-8704-9085AA7BAF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261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C735-9465-446E-A291-AE85B1E28EDC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BA8C-D4A7-4E94-8704-9085AA7BAF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306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C735-9465-446E-A291-AE85B1E28EDC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BA8C-D4A7-4E94-8704-9085AA7BAF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422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C735-9465-446E-A291-AE85B1E28EDC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BA8C-D4A7-4E94-8704-9085AA7BAF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671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5C735-9465-446E-A291-AE85B1E28EDC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BBA8C-D4A7-4E94-8704-9085AA7BAF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916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09994"/>
            <a:ext cx="6858000" cy="5280374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3533337" y="4881345"/>
            <a:ext cx="2468821" cy="393683"/>
          </a:xfrm>
          <a:prstGeom prst="rect">
            <a:avLst/>
          </a:prstGeom>
          <a:solidFill>
            <a:srgbClr val="0670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001"/>
          </a:p>
        </p:txBody>
      </p:sp>
      <p:sp>
        <p:nvSpPr>
          <p:cNvPr id="32" name="Прямоугольник 31"/>
          <p:cNvSpPr/>
          <p:nvPr/>
        </p:nvSpPr>
        <p:spPr>
          <a:xfrm>
            <a:off x="260209" y="3808982"/>
            <a:ext cx="4086571" cy="212153"/>
          </a:xfrm>
          <a:prstGeom prst="rect">
            <a:avLst/>
          </a:prstGeom>
          <a:solidFill>
            <a:srgbClr val="0670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001"/>
          </a:p>
        </p:txBody>
      </p:sp>
      <p:sp>
        <p:nvSpPr>
          <p:cNvPr id="33" name="Прямоугольник 32"/>
          <p:cNvSpPr/>
          <p:nvPr/>
        </p:nvSpPr>
        <p:spPr>
          <a:xfrm>
            <a:off x="260211" y="4009873"/>
            <a:ext cx="4987456" cy="274644"/>
          </a:xfrm>
          <a:prstGeom prst="rect">
            <a:avLst/>
          </a:prstGeom>
          <a:solidFill>
            <a:srgbClr val="0670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001"/>
          </a:p>
        </p:txBody>
      </p:sp>
      <p:sp>
        <p:nvSpPr>
          <p:cNvPr id="14" name="Прямоугольник 13"/>
          <p:cNvSpPr/>
          <p:nvPr/>
        </p:nvSpPr>
        <p:spPr>
          <a:xfrm>
            <a:off x="260210" y="2752209"/>
            <a:ext cx="2408668" cy="497996"/>
          </a:xfrm>
          <a:prstGeom prst="rect">
            <a:avLst/>
          </a:prstGeom>
          <a:solidFill>
            <a:srgbClr val="0670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001"/>
          </a:p>
        </p:txBody>
      </p:sp>
      <p:sp>
        <p:nvSpPr>
          <p:cNvPr id="31" name="Прямоугольник 30"/>
          <p:cNvSpPr/>
          <p:nvPr/>
        </p:nvSpPr>
        <p:spPr>
          <a:xfrm>
            <a:off x="260210" y="3227020"/>
            <a:ext cx="3521931" cy="497996"/>
          </a:xfrm>
          <a:prstGeom prst="rect">
            <a:avLst/>
          </a:prstGeom>
          <a:solidFill>
            <a:srgbClr val="0670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001"/>
          </a:p>
        </p:txBody>
      </p:sp>
      <p:sp>
        <p:nvSpPr>
          <p:cNvPr id="7" name="Прямоугольник 6"/>
          <p:cNvSpPr/>
          <p:nvPr/>
        </p:nvSpPr>
        <p:spPr>
          <a:xfrm>
            <a:off x="3609642" y="5433704"/>
            <a:ext cx="3095957" cy="4573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429"/>
              </a:spcBef>
            </a:pPr>
            <a:r>
              <a:rPr lang="ru-RU" sz="1285" dirty="0">
                <a:latin typeface="Arial Black" panose="020B0A04020102020204" pitchFamily="34" charset="0"/>
                <a:cs typeface="Arial" panose="020B0604020202020204" pitchFamily="34" charset="0"/>
              </a:rPr>
              <a:t>оценить условия оказания услуг:</a:t>
            </a:r>
          </a:p>
          <a:p>
            <a:pPr marL="244933" indent="-244933">
              <a:spcBef>
                <a:spcPts val="715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1143" dirty="0">
                <a:latin typeface="Arial" panose="020B0604020202020204" pitchFamily="34" charset="0"/>
                <a:cs typeface="Arial" panose="020B0604020202020204" pitchFamily="34" charset="0"/>
              </a:rPr>
              <a:t>Комфорт и чистота помещений</a:t>
            </a:r>
          </a:p>
          <a:p>
            <a:pPr marL="244933" indent="-244933">
              <a:spcBef>
                <a:spcPts val="715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1143" dirty="0">
                <a:latin typeface="Arial" panose="020B0604020202020204" pitchFamily="34" charset="0"/>
                <a:cs typeface="Arial" panose="020B0604020202020204" pitchFamily="34" charset="0"/>
              </a:rPr>
              <a:t>Доброжелательность и вежливость персонала</a:t>
            </a:r>
          </a:p>
          <a:p>
            <a:pPr marL="244933" indent="-244933">
              <a:spcBef>
                <a:spcPts val="715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1143" dirty="0">
                <a:latin typeface="Arial" panose="020B0604020202020204" pitchFamily="34" charset="0"/>
                <a:cs typeface="Arial" panose="020B0604020202020204" pitchFamily="34" charset="0"/>
              </a:rPr>
              <a:t>Легкость получения информации</a:t>
            </a:r>
            <a:br>
              <a:rPr lang="ru-RU" sz="1143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43" dirty="0">
                <a:latin typeface="Arial" panose="020B0604020202020204" pitchFamily="34" charset="0"/>
                <a:cs typeface="Arial" panose="020B0604020202020204" pitchFamily="34" charset="0"/>
              </a:rPr>
              <a:t>о работе организации и ее точность</a:t>
            </a:r>
          </a:p>
          <a:p>
            <a:pPr marL="244933" indent="-244933">
              <a:spcBef>
                <a:spcPts val="715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1143" dirty="0">
                <a:latin typeface="Arial" panose="020B0604020202020204" pitchFamily="34" charset="0"/>
                <a:cs typeface="Arial" panose="020B0604020202020204" pitchFamily="34" charset="0"/>
              </a:rPr>
              <a:t>Удобство записи для получения</a:t>
            </a:r>
            <a:br>
              <a:rPr lang="ru-RU" sz="1143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43" dirty="0">
                <a:latin typeface="Arial" panose="020B0604020202020204" pitchFamily="34" charset="0"/>
                <a:cs typeface="Arial" panose="020B0604020202020204" pitchFamily="34" charset="0"/>
              </a:rPr>
              <a:t>услуги и своевременность</a:t>
            </a:r>
            <a:br>
              <a:rPr lang="ru-RU" sz="1143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43" dirty="0">
                <a:latin typeface="Arial" panose="020B0604020202020204" pitchFamily="34" charset="0"/>
                <a:cs typeface="Arial" panose="020B0604020202020204" pitchFamily="34" charset="0"/>
              </a:rPr>
              <a:t>ее оказания</a:t>
            </a:r>
          </a:p>
          <a:p>
            <a:pPr marL="244933" indent="-244933">
              <a:spcBef>
                <a:spcPts val="715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1143" dirty="0">
                <a:latin typeface="Arial" panose="020B0604020202020204" pitchFamily="34" charset="0"/>
                <a:cs typeface="Arial" panose="020B0604020202020204" pitchFamily="34" charset="0"/>
              </a:rPr>
              <a:t>Доступность для граждан</a:t>
            </a:r>
            <a:br>
              <a:rPr lang="ru-RU" sz="1143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43" dirty="0">
                <a:latin typeface="Arial" panose="020B0604020202020204" pitchFamily="34" charset="0"/>
                <a:cs typeface="Arial" panose="020B0604020202020204" pitchFamily="34" charset="0"/>
              </a:rPr>
              <a:t>с инвалидностью</a:t>
            </a:r>
          </a:p>
          <a:p>
            <a:pPr>
              <a:spcBef>
                <a:spcPts val="1714"/>
              </a:spcBef>
            </a:pPr>
            <a:r>
              <a:rPr lang="ru-RU" sz="1285" dirty="0">
                <a:latin typeface="Arial Black" panose="020B0A04020102020204" pitchFamily="34" charset="0"/>
                <a:cs typeface="Arial" panose="020B0604020202020204" pitchFamily="34" charset="0"/>
              </a:rPr>
              <a:t>оставить свое обращение</a:t>
            </a:r>
          </a:p>
          <a:p>
            <a:pPr>
              <a:spcBef>
                <a:spcPts val="1714"/>
              </a:spcBef>
            </a:pPr>
            <a:r>
              <a:rPr lang="ru-RU" sz="1285" dirty="0">
                <a:latin typeface="Arial Black" panose="020B0A04020102020204" pitchFamily="34" charset="0"/>
                <a:cs typeface="Arial" panose="020B0604020202020204" pitchFamily="34" charset="0"/>
              </a:rPr>
              <a:t>ознакомиться с рейтингом организации</a:t>
            </a:r>
          </a:p>
          <a:p>
            <a:pPr>
              <a:spcBef>
                <a:spcPts val="1714"/>
              </a:spcBef>
            </a:pPr>
            <a:r>
              <a:rPr lang="ru-RU" sz="1400" dirty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ВАМ У НАС ПОНРАВИЛОСЬ?</a:t>
            </a:r>
          </a:p>
          <a:p>
            <a:pPr>
              <a:spcBef>
                <a:spcPts val="1714"/>
              </a:spcBef>
            </a:pPr>
            <a:endParaRPr lang="ru-RU" sz="1285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3261" y="2741322"/>
            <a:ext cx="4245429" cy="1060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144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ОЦЕНИТЕ</a:t>
            </a:r>
            <a:br>
              <a:rPr lang="ru-RU" sz="3144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ru-RU" sz="3144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НАШУ РАБОТУ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97621" y="8367962"/>
            <a:ext cx="2129607" cy="972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29" dirty="0">
                <a:latin typeface="Arial" panose="020B0604020202020204" pitchFamily="34" charset="0"/>
                <a:cs typeface="Arial" panose="020B0604020202020204" pitchFamily="34" charset="0"/>
              </a:rPr>
              <a:t>Ваша оценка поможет нам стать лучше</a:t>
            </a:r>
            <a:br>
              <a:rPr lang="ru-RU" sz="1429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29" dirty="0">
                <a:latin typeface="Arial" panose="020B0604020202020204" pitchFamily="34" charset="0"/>
                <a:cs typeface="Arial" panose="020B0604020202020204" pitchFamily="34" charset="0"/>
              </a:rPr>
              <a:t>и убедиться, что все хорошо!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62893" y="3778297"/>
            <a:ext cx="5739266" cy="532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2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Чтобы оценить условия предоставления услуг</a:t>
            </a:r>
            <a:br>
              <a:rPr lang="ru-RU" sz="142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2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наведите камеру Вашего телефона и сканируйте QR-код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609641" y="4881345"/>
            <a:ext cx="3598829" cy="44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28"/>
              </a:spcBef>
            </a:pPr>
            <a:r>
              <a:rPr lang="ru-RU" sz="2286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ВЫ МОЖЕТЕ: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2952881" y="5463914"/>
            <a:ext cx="552710" cy="3697742"/>
            <a:chOff x="4603622" y="8356204"/>
            <a:chExt cx="880905" cy="5893435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4603622" y="13368734"/>
              <a:ext cx="880905" cy="880905"/>
              <a:chOff x="3632491" y="11502491"/>
              <a:chExt cx="605413" cy="605413"/>
            </a:xfrm>
          </p:grpSpPr>
          <p:sp>
            <p:nvSpPr>
              <p:cNvPr id="15" name="Овал 14"/>
              <p:cNvSpPr/>
              <p:nvPr/>
            </p:nvSpPr>
            <p:spPr>
              <a:xfrm>
                <a:off x="3632491" y="11502491"/>
                <a:ext cx="605413" cy="60541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1"/>
              </a:p>
            </p:txBody>
          </p:sp>
          <p:pic>
            <p:nvPicPr>
              <p:cNvPr id="20" name="Рисунок 19"/>
              <p:cNvPicPr>
                <a:picLocks noChangeAspect="1"/>
              </p:cNvPicPr>
              <p:nvPr/>
            </p:nvPicPr>
            <p:blipFill>
              <a:blip r:embed="rId3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07822" y="11691175"/>
                <a:ext cx="286283" cy="235284"/>
              </a:xfrm>
              <a:prstGeom prst="rect">
                <a:avLst/>
              </a:prstGeom>
            </p:spPr>
          </p:pic>
        </p:grpSp>
        <p:grpSp>
          <p:nvGrpSpPr>
            <p:cNvPr id="19" name="Группа 18"/>
            <p:cNvGrpSpPr/>
            <p:nvPr/>
          </p:nvGrpSpPr>
          <p:grpSpPr>
            <a:xfrm>
              <a:off x="4603622" y="8356204"/>
              <a:ext cx="880905" cy="880905"/>
              <a:chOff x="3620309" y="6722618"/>
              <a:chExt cx="605413" cy="605413"/>
            </a:xfrm>
          </p:grpSpPr>
          <p:sp>
            <p:nvSpPr>
              <p:cNvPr id="26" name="Овал 25"/>
              <p:cNvSpPr/>
              <p:nvPr/>
            </p:nvSpPr>
            <p:spPr>
              <a:xfrm>
                <a:off x="3620309" y="6722618"/>
                <a:ext cx="605413" cy="60541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1"/>
              </a:p>
            </p:txBody>
          </p:sp>
          <p:pic>
            <p:nvPicPr>
              <p:cNvPr id="29" name="Рисунок 28"/>
              <p:cNvPicPr>
                <a:picLocks noChangeAspect="1"/>
              </p:cNvPicPr>
              <p:nvPr/>
            </p:nvPicPr>
            <p:blipFill>
              <a:blip r:embed="rId4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90613" y="6897325"/>
                <a:ext cx="264804" cy="237220"/>
              </a:xfrm>
              <a:prstGeom prst="rect">
                <a:avLst/>
              </a:prstGeom>
            </p:spPr>
          </p:pic>
        </p:grpSp>
        <p:grpSp>
          <p:nvGrpSpPr>
            <p:cNvPr id="18" name="Группа 17"/>
            <p:cNvGrpSpPr/>
            <p:nvPr/>
          </p:nvGrpSpPr>
          <p:grpSpPr>
            <a:xfrm>
              <a:off x="4603622" y="12431619"/>
              <a:ext cx="880905" cy="880905"/>
              <a:chOff x="3632491" y="10642590"/>
              <a:chExt cx="605413" cy="605413"/>
            </a:xfrm>
          </p:grpSpPr>
          <p:sp>
            <p:nvSpPr>
              <p:cNvPr id="27" name="Овал 26"/>
              <p:cNvSpPr/>
              <p:nvPr/>
            </p:nvSpPr>
            <p:spPr>
              <a:xfrm>
                <a:off x="3632491" y="10642590"/>
                <a:ext cx="605413" cy="60541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1"/>
              </a:p>
            </p:txBody>
          </p:sp>
          <p:pic>
            <p:nvPicPr>
              <p:cNvPr id="30" name="Рисунок 29"/>
              <p:cNvPicPr>
                <a:picLocks noChangeAspect="1"/>
              </p:cNvPicPr>
              <p:nvPr/>
            </p:nvPicPr>
            <p:blipFill>
              <a:blip r:embed="rId5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90613" y="10815614"/>
                <a:ext cx="289168" cy="259363"/>
              </a:xfrm>
              <a:prstGeom prst="rect">
                <a:avLst/>
              </a:prstGeom>
            </p:spPr>
          </p:pic>
        </p:grpSp>
      </p:grpSp>
      <p:pic>
        <p:nvPicPr>
          <p:cNvPr id="1026" name="Изображение 2" descr="IMG_25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76" y="5847450"/>
            <a:ext cx="21717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94519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358</TotalTime>
  <Words>31</Words>
  <Application>Microsoft Office PowerPoint</Application>
  <PresentationFormat>Лист A4 (210x297 мм)</PresentationFormat>
  <Paragraphs>13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Arial Black</vt:lpstr>
      <vt:lpstr>Calibri</vt:lpstr>
      <vt:lpstr>Calibri Light</vt:lpstr>
      <vt:lpstr>Wingdings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Нечаева Нина Васильевна</dc:creator>
  <cp:lastModifiedBy>admin</cp:lastModifiedBy>
  <cp:revision>39</cp:revision>
  <cp:lastPrinted>2023-08-02T12:13:29Z</cp:lastPrinted>
  <dcterms:created xsi:type="dcterms:W3CDTF">2023-08-02T11:27:24Z</dcterms:created>
  <dcterms:modified xsi:type="dcterms:W3CDTF">2025-02-24T08:26:25Z</dcterms:modified>
</cp:coreProperties>
</file>